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hew McCall" initials="MM [7]" lastIdx="1" clrIdx="6">
    <p:extLst/>
  </p:cmAuthor>
  <p:cmAuthor id="1" name="Matthew McCall" initials="MM" lastIdx="1" clrIdx="0">
    <p:extLst/>
  </p:cmAuthor>
  <p:cmAuthor id="2" name="Matthew McCall" initials="MM [2]" lastIdx="1" clrIdx="1">
    <p:extLst/>
  </p:cmAuthor>
  <p:cmAuthor id="3" name="Matthew McCall" initials="MM [3]" lastIdx="1" clrIdx="2">
    <p:extLst/>
  </p:cmAuthor>
  <p:cmAuthor id="4" name="Matthew McCall" initials="MM [4]" lastIdx="1" clrIdx="3">
    <p:extLst/>
  </p:cmAuthor>
  <p:cmAuthor id="5" name="Matthew McCall" initials="MM [5]" lastIdx="1" clrIdx="4">
    <p:extLst/>
  </p:cmAuthor>
  <p:cmAuthor id="6" name="Matthew McCall" initials="MM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E"/>
    <a:srgbClr val="2A4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56"/>
    <p:restoredTop sz="94651"/>
  </p:normalViewPr>
  <p:slideViewPr>
    <p:cSldViewPr snapToGrid="0" snapToObjects="1">
      <p:cViewPr varScale="1">
        <p:scale>
          <a:sx n="68" d="100"/>
          <a:sy n="68" d="100"/>
        </p:scale>
        <p:origin x="7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7-27T11:54:29.637" idx="1">
    <p:pos x="106" y="106"/>
    <p:text>I would make them all bullet points to keep it consistent.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27T11:54:05.239" idx="1">
    <p:pos x="10" y="10"/>
    <p:text>Don't use multiple colors.</p:text>
    <p:extLst>
      <p:ext uri="{C676402C-5697-4E1C-873F-D02D1690AC5C}">
        <p15:threadingInfo xmlns:p15="http://schemas.microsoft.com/office/powerpoint/2012/main" timeZoneBias="300"/>
      </p:ext>
    </p:extLst>
  </p:cm>
  <p:cm authorId="4" dt="2017-07-27T11:55:58.604" idx="1">
    <p:pos x="10" y="106"/>
    <p:text>Remove "Streamnet TV", they already know the company name.</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7-07-27T11:56:52.311" idx="1">
    <p:pos x="515" y="477"/>
    <p:text>Where did the numbers come from?</p:text>
    <p:extLst mod="1">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17-07-27T11:57:12.509" idx="1">
    <p:pos x="10" y="10"/>
    <p:text>Should it be TVT or TV?</p:text>
    <p:extLst>
      <p:ext uri="{C676402C-5697-4E1C-873F-D02D1690AC5C}">
        <p15:threadingInfo xmlns:p15="http://schemas.microsoft.com/office/powerpoint/2012/main" timeZoneBias="300"/>
      </p:ext>
    </p:extLst>
  </p:cm>
  <p:cm authorId="7" dt="2017-07-27T11:57:32.770" idx="1">
    <p:pos x="10" y="106"/>
    <p:text>above 100,000 what?</p:text>
    <p:extLst>
      <p:ext uri="{C676402C-5697-4E1C-873F-D02D1690AC5C}">
        <p15:threadingInfo xmlns:p15="http://schemas.microsoft.com/office/powerpoint/2012/main" timeZoneBias="300">
          <p15:parentCm authorId="6"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110E13-CE37-A54E-9219-4BDA25405F7E}"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421140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0E13-CE37-A54E-9219-4BDA25405F7E}"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2220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0E13-CE37-A54E-9219-4BDA25405F7E}"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54328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0E13-CE37-A54E-9219-4BDA25405F7E}"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244289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0E13-CE37-A54E-9219-4BDA25405F7E}"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11686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10E13-CE37-A54E-9219-4BDA25405F7E}"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261077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110E13-CE37-A54E-9219-4BDA25405F7E}" type="datetimeFigureOut">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237687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10E13-CE37-A54E-9219-4BDA25405F7E}" type="datetimeFigureOut">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179603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0E13-CE37-A54E-9219-4BDA25405F7E}" type="datetimeFigureOut">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9213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0E13-CE37-A54E-9219-4BDA25405F7E}"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159180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0E13-CE37-A54E-9219-4BDA25405F7E}"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03DED-AB83-DB47-BE45-D5EDD9F8240F}" type="slidenum">
              <a:rPr lang="en-US" smtClean="0"/>
              <a:t>‹#›</a:t>
            </a:fld>
            <a:endParaRPr lang="en-US"/>
          </a:p>
        </p:txBody>
      </p:sp>
    </p:spTree>
    <p:extLst>
      <p:ext uri="{BB962C8B-B14F-4D97-AF65-F5344CB8AC3E}">
        <p14:creationId xmlns:p14="http://schemas.microsoft.com/office/powerpoint/2010/main" val="77897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10E13-CE37-A54E-9219-4BDA25405F7E}" type="datetimeFigureOut">
              <a:rPr lang="en-US" smtClean="0"/>
              <a:t>7/27/2017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03DED-AB83-DB47-BE45-D5EDD9F8240F}" type="slidenum">
              <a:rPr lang="en-US" smtClean="0"/>
              <a:t>‹#›</a:t>
            </a:fld>
            <a:endParaRPr lang="en-US"/>
          </a:p>
        </p:txBody>
      </p:sp>
    </p:spTree>
    <p:extLst>
      <p:ext uri="{BB962C8B-B14F-4D97-AF65-F5344CB8AC3E}">
        <p14:creationId xmlns:p14="http://schemas.microsoft.com/office/powerpoint/2010/main" val="3936128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Subtitle 2"/>
          <p:cNvSpPr>
            <a:spLocks noGrp="1"/>
          </p:cNvSpPr>
          <p:nvPr>
            <p:ph type="subTitle" idx="1"/>
          </p:nvPr>
        </p:nvSpPr>
        <p:spPr>
          <a:xfrm>
            <a:off x="1290576" y="5437209"/>
            <a:ext cx="6400800" cy="1252960"/>
          </a:xfrm>
        </p:spPr>
        <p:txBody>
          <a:bodyPr>
            <a:normAutofit/>
          </a:bodyPr>
          <a:lstStyle/>
          <a:p>
            <a:r>
              <a:rPr lang="en-US" sz="2000" i="1" dirty="0">
                <a:solidFill>
                  <a:schemeClr val="bg1"/>
                </a:solidFill>
                <a:latin typeface="Arial Narrow" charset="0"/>
                <a:ea typeface="Arial Narrow" charset="0"/>
                <a:cs typeface="Arial Narrow" charset="0"/>
              </a:rPr>
              <a:t>A Boutique Streaming Platform Bringing Hundreds of Channels to Consumers on over 400 Mobile Devices. </a:t>
            </a:r>
          </a:p>
          <a:p>
            <a:endParaRPr lang="en-US" dirty="0"/>
          </a:p>
        </p:txBody>
      </p:sp>
      <p:pic>
        <p:nvPicPr>
          <p:cNvPr id="5" name="Picture 4" descr="SteramNet.tv New Logo 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68483"/>
            <a:ext cx="7905059" cy="2552384"/>
          </a:xfrm>
          <a:prstGeom prst="rect">
            <a:avLst/>
          </a:prstGeom>
        </p:spPr>
      </p:pic>
    </p:spTree>
    <p:extLst>
      <p:ext uri="{BB962C8B-B14F-4D97-AF65-F5344CB8AC3E}">
        <p14:creationId xmlns:p14="http://schemas.microsoft.com/office/powerpoint/2010/main" val="104477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196"/>
            <a:ext cx="8229600" cy="740780"/>
          </a:xfrm>
        </p:spPr>
        <p:txBody>
          <a:bodyPr>
            <a:noAutofit/>
          </a:bodyPr>
          <a:lstStyle/>
          <a:p>
            <a:r>
              <a:rPr lang="en-US" i="1" u="sng" dirty="0">
                <a:solidFill>
                  <a:schemeClr val="bg1"/>
                </a:solidFill>
                <a:ea typeface="Arial Narrow" charset="0"/>
                <a:cs typeface="Arial Narrow" charset="0"/>
              </a:rPr>
              <a:t>Business Plan</a:t>
            </a:r>
          </a:p>
        </p:txBody>
      </p:sp>
      <p:sp>
        <p:nvSpPr>
          <p:cNvPr id="3" name="Content Placeholder 2"/>
          <p:cNvSpPr>
            <a:spLocks noGrp="1"/>
          </p:cNvSpPr>
          <p:nvPr>
            <p:ph idx="1"/>
          </p:nvPr>
        </p:nvSpPr>
        <p:spPr>
          <a:xfrm>
            <a:off x="457200" y="1273215"/>
            <a:ext cx="8229600" cy="4525963"/>
          </a:xfrm>
        </p:spPr>
        <p:txBody>
          <a:bodyPr>
            <a:normAutofit/>
          </a:bodyPr>
          <a:lstStyle/>
          <a:p>
            <a:r>
              <a:rPr lang="en-US" sz="1800" i="1" u="sng" dirty="0" err="1">
                <a:solidFill>
                  <a:schemeClr val="bg1"/>
                </a:solidFill>
                <a:latin typeface="Arial Narrow" charset="0"/>
                <a:ea typeface="Arial Narrow" charset="0"/>
                <a:cs typeface="Arial Narrow" charset="0"/>
              </a:rPr>
              <a:t>StreamNet</a:t>
            </a:r>
            <a:r>
              <a:rPr lang="en-US" sz="1800" dirty="0">
                <a:solidFill>
                  <a:schemeClr val="bg1"/>
                </a:solidFill>
                <a:latin typeface="Arial Narrow" charset="0"/>
                <a:ea typeface="Arial Narrow" charset="0"/>
                <a:cs typeface="Arial Narrow" charset="0"/>
              </a:rPr>
              <a:t> is a music and entertainment technology company whose primary business is to provide streaming </a:t>
            </a:r>
            <a:r>
              <a:rPr lang="en-US" sz="1800" b="1" dirty="0">
                <a:solidFill>
                  <a:schemeClr val="bg1"/>
                </a:solidFill>
                <a:latin typeface="Arial Narrow" charset="0"/>
                <a:ea typeface="Arial Narrow" charset="0"/>
                <a:cs typeface="Arial Narrow" charset="0"/>
              </a:rPr>
              <a:t>entertainment</a:t>
            </a:r>
            <a:r>
              <a:rPr lang="en-US" sz="1800" dirty="0">
                <a:solidFill>
                  <a:schemeClr val="bg1"/>
                </a:solidFill>
                <a:latin typeface="Arial Narrow" charset="0"/>
                <a:ea typeface="Arial Narrow" charset="0"/>
                <a:cs typeface="Arial Narrow" charset="0"/>
              </a:rPr>
              <a:t> content. The company</a:t>
            </a:r>
            <a:r>
              <a:rPr lang="fr-FR" sz="1800" dirty="0">
                <a:solidFill>
                  <a:schemeClr val="bg1"/>
                </a:solidFill>
                <a:latin typeface="Arial Narrow" charset="0"/>
                <a:ea typeface="Arial Narrow" charset="0"/>
                <a:cs typeface="Arial Narrow" charset="0"/>
              </a:rPr>
              <a:t>’</a:t>
            </a:r>
            <a:r>
              <a:rPr lang="en-US" sz="1800" dirty="0">
                <a:solidFill>
                  <a:schemeClr val="bg1"/>
                </a:solidFill>
                <a:latin typeface="Arial Narrow" charset="0"/>
                <a:ea typeface="Arial Narrow" charset="0"/>
                <a:cs typeface="Arial Narrow" charset="0"/>
              </a:rPr>
              <a:t>s goal is to create a conglomerate in many facets, and is preparing to become a major entertainment content provider. </a:t>
            </a:r>
          </a:p>
          <a:p>
            <a:endParaRPr lang="en-US" sz="1800" dirty="0">
              <a:solidFill>
                <a:schemeClr val="bg1"/>
              </a:solidFill>
              <a:latin typeface="Arial Narrow" charset="0"/>
              <a:ea typeface="Arial Narrow" charset="0"/>
              <a:cs typeface="Arial Narrow" charset="0"/>
            </a:endParaRPr>
          </a:p>
          <a:p>
            <a:r>
              <a:rPr lang="en-US" sz="1800" dirty="0">
                <a:solidFill>
                  <a:schemeClr val="bg1"/>
                </a:solidFill>
                <a:latin typeface="Arial Narrow" charset="0"/>
                <a:ea typeface="Arial Narrow" charset="0"/>
                <a:cs typeface="Arial Narrow" charset="0"/>
              </a:rPr>
              <a:t>Our plan is to seek to acquire many rights for ownership including:</a:t>
            </a:r>
          </a:p>
          <a:p>
            <a:pPr lvl="1">
              <a:buFont typeface="Arial" charset="0"/>
              <a:buChar char="•"/>
            </a:pPr>
            <a:r>
              <a:rPr lang="en-US" sz="1800" dirty="0">
                <a:solidFill>
                  <a:schemeClr val="bg1"/>
                </a:solidFill>
                <a:latin typeface="Arial Narrow" charset="0"/>
                <a:ea typeface="Arial Narrow" charset="0"/>
                <a:cs typeface="Arial Narrow" charset="0"/>
              </a:rPr>
              <a:t>Music Audio Rights</a:t>
            </a:r>
          </a:p>
          <a:p>
            <a:pPr lvl="1">
              <a:buFont typeface="Arial" charset="0"/>
              <a:buChar char="•"/>
            </a:pPr>
            <a:r>
              <a:rPr lang="en-US" sz="1800" dirty="0">
                <a:solidFill>
                  <a:schemeClr val="bg1"/>
                </a:solidFill>
                <a:latin typeface="Arial Narrow" charset="0"/>
                <a:ea typeface="Arial Narrow" charset="0"/>
                <a:cs typeface="Arial Narrow" charset="0"/>
              </a:rPr>
              <a:t>Movie and Film Libraries</a:t>
            </a:r>
          </a:p>
          <a:p>
            <a:pPr lvl="1">
              <a:buFont typeface="Arial" charset="0"/>
              <a:buChar char="•"/>
            </a:pPr>
            <a:r>
              <a:rPr lang="en-US" sz="1800" dirty="0">
                <a:solidFill>
                  <a:schemeClr val="bg1"/>
                </a:solidFill>
                <a:latin typeface="Arial Narrow" charset="0"/>
                <a:ea typeface="Arial Narrow" charset="0"/>
                <a:cs typeface="Arial Narrow" charset="0"/>
              </a:rPr>
              <a:t>Direct Response TV Advertising</a:t>
            </a:r>
          </a:p>
          <a:p>
            <a:pPr lvl="1">
              <a:buFont typeface="Arial" charset="0"/>
              <a:buChar char="•"/>
            </a:pPr>
            <a:r>
              <a:rPr lang="en-US" sz="1800" dirty="0">
                <a:solidFill>
                  <a:schemeClr val="bg1"/>
                </a:solidFill>
                <a:latin typeface="Arial Narrow" charset="0"/>
                <a:ea typeface="Arial Narrow" charset="0"/>
                <a:cs typeface="Arial Narrow" charset="0"/>
              </a:rPr>
              <a:t>Live Events</a:t>
            </a:r>
          </a:p>
          <a:p>
            <a:pPr lvl="1">
              <a:buFont typeface="Arial" charset="0"/>
              <a:buChar char="•"/>
            </a:pPr>
            <a:r>
              <a:rPr lang="en-US" sz="1800" dirty="0">
                <a:solidFill>
                  <a:schemeClr val="bg1"/>
                </a:solidFill>
                <a:latin typeface="Arial Narrow" charset="0"/>
                <a:ea typeface="Arial Narrow" charset="0"/>
                <a:cs typeface="Arial Narrow" charset="0"/>
              </a:rPr>
              <a:t>Representation of Celebrities Estates</a:t>
            </a:r>
          </a:p>
          <a:p>
            <a:pPr lvl="1">
              <a:buFont typeface="Arial" charset="0"/>
              <a:buChar char="•"/>
            </a:pPr>
            <a:r>
              <a:rPr lang="en-US" sz="1800" dirty="0">
                <a:solidFill>
                  <a:schemeClr val="bg1"/>
                </a:solidFill>
                <a:latin typeface="Arial Narrow" charset="0"/>
                <a:ea typeface="Arial Narrow" charset="0"/>
                <a:cs typeface="Arial Narrow" charset="0"/>
              </a:rPr>
              <a:t>New Releases of Urban &amp; Dance Music Artist</a:t>
            </a:r>
          </a:p>
          <a:p>
            <a:pPr lvl="1">
              <a:buFont typeface="Arial" charset="0"/>
              <a:buChar char="•"/>
            </a:pPr>
            <a:r>
              <a:rPr lang="en-US" sz="1800" dirty="0">
                <a:solidFill>
                  <a:schemeClr val="bg1"/>
                </a:solidFill>
                <a:latin typeface="Arial Narrow" charset="0"/>
                <a:ea typeface="Arial Narrow" charset="0"/>
                <a:cs typeface="Arial Narrow" charset="0"/>
              </a:rPr>
              <a:t>TV Show Rights.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928" y="2963119"/>
            <a:ext cx="3184045" cy="1770329"/>
          </a:xfrm>
          <a:prstGeom prst="rect">
            <a:avLst/>
          </a:prstGeom>
          <a:effectLst>
            <a:glow rad="101600">
              <a:schemeClr val="bg1">
                <a:alpha val="40000"/>
              </a:schemeClr>
            </a:glow>
          </a:effectLst>
        </p:spPr>
      </p:pic>
    </p:spTree>
    <p:extLst>
      <p:ext uri="{BB962C8B-B14F-4D97-AF65-F5344CB8AC3E}">
        <p14:creationId xmlns:p14="http://schemas.microsoft.com/office/powerpoint/2010/main" val="217820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29" y="300681"/>
            <a:ext cx="8229600" cy="867719"/>
          </a:xfrm>
        </p:spPr>
        <p:txBody>
          <a:bodyPr>
            <a:normAutofit/>
          </a:bodyPr>
          <a:lstStyle/>
          <a:p>
            <a:r>
              <a:rPr lang="en-US" i="1" u="sng" dirty="0">
                <a:solidFill>
                  <a:schemeClr val="bg1"/>
                </a:solidFill>
              </a:rPr>
              <a:t>Problems: </a:t>
            </a:r>
          </a:p>
        </p:txBody>
      </p:sp>
      <p:sp>
        <p:nvSpPr>
          <p:cNvPr id="3" name="Content Placeholder 2"/>
          <p:cNvSpPr>
            <a:spLocks noGrp="1"/>
          </p:cNvSpPr>
          <p:nvPr>
            <p:ph sz="half" idx="1"/>
          </p:nvPr>
        </p:nvSpPr>
        <p:spPr>
          <a:xfrm>
            <a:off x="521664" y="1333500"/>
            <a:ext cx="7799729" cy="4330700"/>
          </a:xfrm>
        </p:spPr>
        <p:txBody>
          <a:bodyPr>
            <a:normAutofit fontScale="77500" lnSpcReduction="20000"/>
          </a:bodyPr>
          <a:lstStyle/>
          <a:p>
            <a:pPr lvl="1">
              <a:spcBef>
                <a:spcPts val="1032"/>
              </a:spcBef>
              <a:buFont typeface="Arial" charset="0"/>
              <a:buChar char="•"/>
            </a:pPr>
            <a:r>
              <a:rPr lang="en-US" sz="2600" dirty="0">
                <a:solidFill>
                  <a:schemeClr val="bg1"/>
                </a:solidFill>
                <a:latin typeface="Arial Narrow" charset="0"/>
                <a:ea typeface="Arial Narrow" charset="0"/>
                <a:cs typeface="Arial Narrow" charset="0"/>
              </a:rPr>
              <a:t>The high cost of cable TV combined with bad customer service and the rise of digital and mobile platforms will drive millions to “cut the cord” with their cable providers.</a:t>
            </a:r>
          </a:p>
          <a:p>
            <a:pPr lvl="1">
              <a:spcBef>
                <a:spcPts val="1032"/>
              </a:spcBef>
              <a:buFont typeface="Arial" charset="0"/>
              <a:buChar char="•"/>
            </a:pPr>
            <a:r>
              <a:rPr lang="en-US" sz="2600" dirty="0">
                <a:solidFill>
                  <a:schemeClr val="bg1"/>
                </a:solidFill>
                <a:latin typeface="Arial Narrow" charset="0"/>
                <a:ea typeface="Arial Narrow" charset="0"/>
                <a:cs typeface="Arial Narrow" charset="0"/>
              </a:rPr>
              <a:t>Choice of content options and flexibility of viewing options available at the viewers preferred time and location, the end of fixed programming schedules and bundled unwatched channels. </a:t>
            </a:r>
          </a:p>
          <a:p>
            <a:pPr lvl="1">
              <a:buFont typeface="Arial" charset="0"/>
              <a:buChar char="•"/>
            </a:pPr>
            <a:endParaRPr lang="en-US" sz="2600" dirty="0">
              <a:solidFill>
                <a:schemeClr val="bg1"/>
              </a:solidFill>
              <a:latin typeface="Arial Narrow" charset="0"/>
              <a:ea typeface="Arial Narrow" charset="0"/>
              <a:cs typeface="Arial Narrow" charset="0"/>
            </a:endParaRP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Watch on their schedule </a:t>
            </a: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View on some devices </a:t>
            </a: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Live events are expensive </a:t>
            </a: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Fan to fan not available </a:t>
            </a: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New artists limited access </a:t>
            </a:r>
          </a:p>
          <a:p>
            <a:pPr lvl="1">
              <a:spcBef>
                <a:spcPts val="1080"/>
              </a:spcBef>
              <a:buFont typeface="Arial" charset="0"/>
              <a:buChar char="•"/>
            </a:pPr>
            <a:r>
              <a:rPr lang="en-US" sz="2600" dirty="0">
                <a:solidFill>
                  <a:schemeClr val="bg1"/>
                </a:solidFill>
                <a:latin typeface="Arial Narrow" charset="0"/>
                <a:ea typeface="Arial Narrow" charset="0"/>
                <a:cs typeface="Arial Narrow" charset="0"/>
              </a:rPr>
              <a:t>Long contract </a:t>
            </a:r>
          </a:p>
          <a:p>
            <a:pPr lvl="1">
              <a:buFont typeface="Arial" charset="0"/>
              <a:buChar char="•"/>
            </a:pPr>
            <a:endParaRPr lang="en-US" sz="3200" dirty="0">
              <a:solidFill>
                <a:schemeClr val="bg1"/>
              </a:solidFill>
            </a:endParaRPr>
          </a:p>
          <a:p>
            <a:endParaRPr lang="en-US" dirty="0"/>
          </a:p>
        </p:txBody>
      </p:sp>
    </p:spTree>
    <p:extLst>
      <p:ext uri="{BB962C8B-B14F-4D97-AF65-F5344CB8AC3E}">
        <p14:creationId xmlns:p14="http://schemas.microsoft.com/office/powerpoint/2010/main" val="151371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945" y="494557"/>
            <a:ext cx="8229600" cy="755509"/>
          </a:xfrm>
        </p:spPr>
        <p:txBody>
          <a:bodyPr>
            <a:noAutofit/>
          </a:bodyPr>
          <a:lstStyle/>
          <a:p>
            <a:r>
              <a:rPr lang="en-US" i="1" u="sng" dirty="0">
                <a:solidFill>
                  <a:schemeClr val="bg1"/>
                </a:solidFill>
                <a:ea typeface="Arial Narrow" charset="0"/>
                <a:cs typeface="Arial Narrow" charset="0"/>
              </a:rPr>
              <a:t>Solution: </a:t>
            </a:r>
          </a:p>
        </p:txBody>
      </p:sp>
      <p:sp>
        <p:nvSpPr>
          <p:cNvPr id="6" name="Text Placeholder 5"/>
          <p:cNvSpPr>
            <a:spLocks noGrp="1"/>
          </p:cNvSpPr>
          <p:nvPr>
            <p:ph idx="1"/>
          </p:nvPr>
        </p:nvSpPr>
        <p:spPr>
          <a:xfrm>
            <a:off x="457200" y="1250066"/>
            <a:ext cx="8209345" cy="4560425"/>
          </a:xfrm>
        </p:spPr>
        <p:txBody>
          <a:bodyPr>
            <a:normAutofit fontScale="40000" lnSpcReduction="20000"/>
          </a:bodyPr>
          <a:lstStyle/>
          <a:p>
            <a:pPr>
              <a:lnSpc>
                <a:spcPct val="170000"/>
              </a:lnSpc>
              <a:buFont typeface="Arial" charset="0"/>
              <a:buChar char="•"/>
            </a:pPr>
            <a:r>
              <a:rPr lang="en-US" sz="4500" b="1" u="sng" dirty="0">
                <a:solidFill>
                  <a:schemeClr val="bg1"/>
                </a:solidFill>
                <a:latin typeface="Arial Narrow" charset="0"/>
                <a:ea typeface="Arial Narrow" charset="0"/>
                <a:cs typeface="Arial Narrow" charset="0"/>
              </a:rPr>
              <a:t>OWN THE CONTENT</a:t>
            </a:r>
            <a:r>
              <a:rPr lang="en-US" sz="4000" b="1" dirty="0">
                <a:solidFill>
                  <a:schemeClr val="bg1"/>
                </a:solidFill>
                <a:latin typeface="Arial Narrow" charset="0"/>
                <a:ea typeface="Arial Narrow" charset="0"/>
                <a:cs typeface="Arial Narrow" charset="0"/>
              </a:rPr>
              <a:t>. </a:t>
            </a:r>
            <a:r>
              <a:rPr lang="en-US" sz="4000" dirty="0">
                <a:solidFill>
                  <a:schemeClr val="bg1"/>
                </a:solidFill>
                <a:latin typeface="Arial Narrow" charset="0"/>
                <a:ea typeface="Arial Narrow" charset="0"/>
                <a:cs typeface="Arial Narrow" charset="0"/>
              </a:rPr>
              <a:t>Has more than 100,000 titles and offers to expand the library substantially in the next two years. </a:t>
            </a:r>
          </a:p>
          <a:p>
            <a:pPr>
              <a:lnSpc>
                <a:spcPct val="170000"/>
              </a:lnSpc>
              <a:buFont typeface="Arial" charset="0"/>
              <a:buChar char="•"/>
            </a:pPr>
            <a:r>
              <a:rPr lang="en-US" sz="4500" b="1" u="sng" dirty="0">
                <a:solidFill>
                  <a:schemeClr val="bg1"/>
                </a:solidFill>
                <a:latin typeface="Arial Narrow" charset="0"/>
                <a:ea typeface="Arial Narrow" charset="0"/>
                <a:cs typeface="Arial Narrow" charset="0"/>
              </a:rPr>
              <a:t>DELIVER HIGHEST QUALITY</a:t>
            </a:r>
            <a:r>
              <a:rPr lang="en-US" sz="4000" b="1" dirty="0">
                <a:solidFill>
                  <a:schemeClr val="bg1"/>
                </a:solidFill>
                <a:latin typeface="Arial Narrow" charset="0"/>
                <a:ea typeface="Arial Narrow" charset="0"/>
                <a:cs typeface="Arial Narrow" charset="0"/>
              </a:rPr>
              <a:t>.  </a:t>
            </a:r>
            <a:r>
              <a:rPr lang="en-US" sz="4000" dirty="0">
                <a:solidFill>
                  <a:schemeClr val="bg1"/>
                </a:solidFill>
                <a:latin typeface="Arial Narrow" charset="0"/>
                <a:ea typeface="Arial Narrow" charset="0"/>
                <a:cs typeface="Arial Narrow" charset="0"/>
              </a:rPr>
              <a:t>Has built a robust scalable platform streaming 4K and 3D resolution video. Virtual Reality coming soon. </a:t>
            </a:r>
          </a:p>
          <a:p>
            <a:pPr>
              <a:lnSpc>
                <a:spcPct val="170000"/>
              </a:lnSpc>
              <a:buFont typeface="Arial" charset="0"/>
              <a:buChar char="•"/>
            </a:pPr>
            <a:r>
              <a:rPr lang="en-US" sz="4500" b="1" u="sng" dirty="0">
                <a:solidFill>
                  <a:schemeClr val="bg1"/>
                </a:solidFill>
                <a:latin typeface="Arial Narrow" charset="0"/>
                <a:ea typeface="Arial Narrow" charset="0"/>
                <a:cs typeface="Arial Narrow" charset="0"/>
              </a:rPr>
              <a:t>FRICTIONLESS MENU</a:t>
            </a:r>
            <a:r>
              <a:rPr lang="en-US" sz="4000" b="1" dirty="0">
                <a:solidFill>
                  <a:schemeClr val="bg1"/>
                </a:solidFill>
                <a:latin typeface="Arial Narrow" charset="0"/>
                <a:ea typeface="Arial Narrow" charset="0"/>
                <a:cs typeface="Arial Narrow" charset="0"/>
              </a:rPr>
              <a:t>. </a:t>
            </a:r>
            <a:r>
              <a:rPr lang="en-US" sz="4000" dirty="0">
                <a:solidFill>
                  <a:schemeClr val="bg1"/>
                </a:solidFill>
                <a:latin typeface="Arial Narrow" charset="0"/>
                <a:ea typeface="Arial Narrow" charset="0"/>
                <a:cs typeface="Arial Narrow" charset="0"/>
              </a:rPr>
              <a:t>Gives consumers touch and voice activated menu choices for quick search interaction. </a:t>
            </a:r>
          </a:p>
          <a:p>
            <a:pPr>
              <a:lnSpc>
                <a:spcPct val="170000"/>
              </a:lnSpc>
              <a:buFont typeface="Arial" charset="0"/>
              <a:buChar char="•"/>
            </a:pPr>
            <a:r>
              <a:rPr lang="en-US" sz="4500" b="1" u="sng" dirty="0">
                <a:solidFill>
                  <a:schemeClr val="bg1"/>
                </a:solidFill>
                <a:latin typeface="Arial Narrow" charset="0"/>
                <a:ea typeface="Arial Narrow" charset="0"/>
                <a:cs typeface="Arial Narrow" charset="0"/>
              </a:rPr>
              <a:t>OFFER SINGLE VIEW AND MEMBER PRICING</a:t>
            </a:r>
            <a:r>
              <a:rPr lang="en-US" sz="4000" b="1" u="sng" dirty="0">
                <a:solidFill>
                  <a:schemeClr val="bg1"/>
                </a:solidFill>
                <a:latin typeface="Arial Narrow" charset="0"/>
                <a:ea typeface="Arial Narrow" charset="0"/>
                <a:cs typeface="Arial Narrow" charset="0"/>
              </a:rPr>
              <a:t>.</a:t>
            </a:r>
            <a:r>
              <a:rPr lang="en-US" sz="4000" b="1" dirty="0">
                <a:solidFill>
                  <a:schemeClr val="bg1"/>
                </a:solidFill>
                <a:latin typeface="Arial Narrow" charset="0"/>
                <a:ea typeface="Arial Narrow" charset="0"/>
                <a:cs typeface="Arial Narrow" charset="0"/>
              </a:rPr>
              <a:t> </a:t>
            </a:r>
            <a:r>
              <a:rPr lang="en-US" sz="4000" dirty="0">
                <a:solidFill>
                  <a:schemeClr val="bg1"/>
                </a:solidFill>
                <a:latin typeface="Arial Narrow" charset="0"/>
                <a:ea typeface="Arial Narrow" charset="0"/>
                <a:cs typeface="Arial Narrow" charset="0"/>
              </a:rPr>
              <a:t>Offers content from as little as $1.00 for a limited view and open access for under $20. </a:t>
            </a:r>
          </a:p>
          <a:p>
            <a:pPr>
              <a:lnSpc>
                <a:spcPct val="170000"/>
              </a:lnSpc>
              <a:buFont typeface="Arial" charset="0"/>
              <a:buChar char="•"/>
            </a:pPr>
            <a:r>
              <a:rPr lang="en-US" sz="4500" b="1" u="sng" dirty="0">
                <a:solidFill>
                  <a:schemeClr val="bg1"/>
                </a:solidFill>
                <a:latin typeface="Arial Narrow" charset="0"/>
                <a:ea typeface="Arial Narrow" charset="0"/>
                <a:cs typeface="Arial Narrow" charset="0"/>
              </a:rPr>
              <a:t>PROVIDE SHARED VIEWING SOCIAL EVENTS</a:t>
            </a:r>
            <a:r>
              <a:rPr lang="en-US" sz="4000" b="1" dirty="0">
                <a:solidFill>
                  <a:schemeClr val="bg1"/>
                </a:solidFill>
                <a:latin typeface="Arial Narrow" charset="0"/>
                <a:ea typeface="Arial Narrow" charset="0"/>
                <a:cs typeface="Arial Narrow" charset="0"/>
              </a:rPr>
              <a:t>. </a:t>
            </a:r>
            <a:r>
              <a:rPr lang="en-US" sz="4000" dirty="0">
                <a:solidFill>
                  <a:schemeClr val="bg1"/>
                </a:solidFill>
                <a:latin typeface="Arial Narrow" charset="0"/>
                <a:ea typeface="Arial Narrow" charset="0"/>
                <a:cs typeface="Arial Narrow" charset="0"/>
              </a:rPr>
              <a:t>Viewer apps support device to device view casting for friend and family access. </a:t>
            </a:r>
          </a:p>
          <a:p>
            <a:endParaRPr lang="en-US" dirty="0"/>
          </a:p>
        </p:txBody>
      </p:sp>
    </p:spTree>
    <p:extLst>
      <p:ext uri="{BB962C8B-B14F-4D97-AF65-F5344CB8AC3E}">
        <p14:creationId xmlns:p14="http://schemas.microsoft.com/office/powerpoint/2010/main" val="238245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a:solidFill>
                  <a:schemeClr val="bg1"/>
                </a:solidFill>
              </a:rPr>
              <a:t>Opportunity</a:t>
            </a:r>
          </a:p>
        </p:txBody>
      </p:sp>
      <p:sp>
        <p:nvSpPr>
          <p:cNvPr id="3" name="Content Placeholder 2"/>
          <p:cNvSpPr>
            <a:spLocks noGrp="1"/>
          </p:cNvSpPr>
          <p:nvPr>
            <p:ph idx="1"/>
          </p:nvPr>
        </p:nvSpPr>
        <p:spPr>
          <a:xfrm>
            <a:off x="202557" y="1417639"/>
            <a:ext cx="4251292" cy="4708524"/>
          </a:xfrm>
        </p:spPr>
        <p:txBody>
          <a:bodyPr>
            <a:normAutofit/>
          </a:bodyPr>
          <a:lstStyle/>
          <a:p>
            <a:pPr>
              <a:spcBef>
                <a:spcPts val="1080"/>
              </a:spcBef>
            </a:pPr>
            <a:r>
              <a:rPr lang="en-US" sz="2000" dirty="0">
                <a:solidFill>
                  <a:schemeClr val="bg1"/>
                </a:solidFill>
                <a:latin typeface="Arial Narrow" charset="0"/>
                <a:ea typeface="Arial Narrow" charset="0"/>
                <a:cs typeface="Arial Narrow" charset="0"/>
              </a:rPr>
              <a:t>Content increases from value today of +$90 Million towards a valuation of +$300 Million. New artist content potentially offers a doubling effect of valuation as fan adoption increases. </a:t>
            </a:r>
          </a:p>
          <a:p>
            <a:pPr>
              <a:spcBef>
                <a:spcPts val="1080"/>
              </a:spcBef>
            </a:pPr>
            <a:r>
              <a:rPr lang="en-US" sz="2000" dirty="0">
                <a:solidFill>
                  <a:schemeClr val="bg1"/>
                </a:solidFill>
                <a:latin typeface="Arial Narrow" charset="0"/>
                <a:ea typeface="Arial Narrow" charset="0"/>
                <a:cs typeface="Arial Narrow" charset="0"/>
              </a:rPr>
              <a:t>$150 Million Revenue </a:t>
            </a:r>
          </a:p>
          <a:p>
            <a:pPr>
              <a:spcBef>
                <a:spcPts val="1080"/>
              </a:spcBef>
            </a:pPr>
            <a:r>
              <a:rPr lang="en-US" sz="2000" dirty="0">
                <a:solidFill>
                  <a:schemeClr val="bg1"/>
                </a:solidFill>
                <a:latin typeface="Arial Narrow" charset="0"/>
                <a:ea typeface="Arial Narrow" charset="0"/>
                <a:cs typeface="Arial Narrow" charset="0"/>
              </a:rPr>
              <a:t>$300 Million Assets </a:t>
            </a:r>
          </a:p>
          <a:p>
            <a:pPr>
              <a:spcBef>
                <a:spcPts val="1080"/>
              </a:spcBef>
            </a:pPr>
            <a:r>
              <a:rPr lang="en-US" sz="2000" dirty="0">
                <a:solidFill>
                  <a:schemeClr val="bg1"/>
                </a:solidFill>
                <a:latin typeface="Arial Narrow" charset="0"/>
                <a:ea typeface="Arial Narrow" charset="0"/>
                <a:cs typeface="Arial Narrow" charset="0"/>
              </a:rPr>
              <a:t>Acquisition Value of $600 Million </a:t>
            </a:r>
          </a:p>
          <a:p>
            <a:endParaRPr lang="en-US" dirty="0"/>
          </a:p>
        </p:txBody>
      </p:sp>
      <p:pic>
        <p:nvPicPr>
          <p:cNvPr id="4" name="Picture 3" descr="Screen Shot 2017-07-25 at 11.45.24 AM.png"/>
          <p:cNvPicPr>
            <a:picLocks noChangeAspect="1"/>
          </p:cNvPicPr>
          <p:nvPr/>
        </p:nvPicPr>
        <p:blipFill rotWithShape="1">
          <a:blip r:embed="rId3">
            <a:alphaModFix/>
            <a:extLst>
              <a:ext uri="{28A0092B-C50C-407E-A947-70E740481C1C}">
                <a14:useLocalDpi xmlns:a14="http://schemas.microsoft.com/office/drawing/2010/main" val="0"/>
              </a:ext>
            </a:extLst>
          </a:blip>
          <a:srcRect l="4663" t="6275" r="6007" b="5593"/>
          <a:stretch/>
        </p:blipFill>
        <p:spPr>
          <a:xfrm>
            <a:off x="5016729" y="1516283"/>
            <a:ext cx="3525386" cy="3391382"/>
          </a:xfrm>
          <a:prstGeom prst="rect">
            <a:avLst/>
          </a:prstGeom>
          <a:ln>
            <a:solidFill>
              <a:schemeClr val="accent1"/>
            </a:solidFill>
          </a:ln>
          <a:effectLst>
            <a:glow rad="469900">
              <a:schemeClr val="accent1">
                <a:satMod val="175000"/>
                <a:alpha val="40000"/>
              </a:schemeClr>
            </a:glow>
            <a:softEdge rad="0"/>
          </a:effectLst>
        </p:spPr>
      </p:pic>
    </p:spTree>
    <p:extLst>
      <p:ext uri="{BB962C8B-B14F-4D97-AF65-F5344CB8AC3E}">
        <p14:creationId xmlns:p14="http://schemas.microsoft.com/office/powerpoint/2010/main" val="384873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856" y="428263"/>
            <a:ext cx="8229600" cy="815754"/>
          </a:xfrm>
        </p:spPr>
        <p:txBody>
          <a:bodyPr/>
          <a:lstStyle/>
          <a:p>
            <a:r>
              <a:rPr lang="en-US" i="1" u="sng" dirty="0">
                <a:solidFill>
                  <a:schemeClr val="bg1"/>
                </a:solidFill>
              </a:rPr>
              <a:t>Strategic Plan</a:t>
            </a:r>
          </a:p>
        </p:txBody>
      </p:sp>
      <p:sp>
        <p:nvSpPr>
          <p:cNvPr id="3" name="Content Placeholder 2"/>
          <p:cNvSpPr>
            <a:spLocks noGrp="1"/>
          </p:cNvSpPr>
          <p:nvPr>
            <p:ph idx="1"/>
          </p:nvPr>
        </p:nvSpPr>
        <p:spPr>
          <a:xfrm>
            <a:off x="225707" y="1649133"/>
            <a:ext cx="4415481" cy="3686796"/>
          </a:xfrm>
        </p:spPr>
        <p:txBody>
          <a:bodyPr>
            <a:normAutofit fontScale="85000" lnSpcReduction="10000"/>
          </a:bodyPr>
          <a:lstStyle/>
          <a:p>
            <a:pPr>
              <a:lnSpc>
                <a:spcPct val="150000"/>
              </a:lnSpc>
            </a:pPr>
            <a:r>
              <a:rPr lang="en-US" sz="2000" dirty="0">
                <a:solidFill>
                  <a:schemeClr val="bg1"/>
                </a:solidFill>
                <a:latin typeface="Arial Narrow" charset="0"/>
                <a:ea typeface="Arial Narrow" charset="0"/>
                <a:cs typeface="Arial Narrow" charset="0"/>
              </a:rPr>
              <a:t>Consolidate content and licensing into </a:t>
            </a:r>
            <a:r>
              <a:rPr lang="en-US" sz="2000" dirty="0" err="1">
                <a:solidFill>
                  <a:schemeClr val="bg1"/>
                </a:solidFill>
                <a:latin typeface="Arial Narrow" charset="0"/>
                <a:ea typeface="Arial Narrow" charset="0"/>
                <a:cs typeface="Arial Narrow" charset="0"/>
              </a:rPr>
              <a:t>StreamNet</a:t>
            </a:r>
            <a:r>
              <a:rPr lang="en-US" sz="2000" dirty="0">
                <a:solidFill>
                  <a:schemeClr val="bg1"/>
                </a:solidFill>
                <a:latin typeface="Arial Narrow" charset="0"/>
                <a:ea typeface="Arial Narrow" charset="0"/>
                <a:cs typeface="Arial Narrow" charset="0"/>
              </a:rPr>
              <a:t> TV</a:t>
            </a:r>
          </a:p>
          <a:p>
            <a:pPr>
              <a:lnSpc>
                <a:spcPct val="150000"/>
              </a:lnSpc>
            </a:pPr>
            <a:r>
              <a:rPr lang="en-US" sz="2000" dirty="0">
                <a:solidFill>
                  <a:schemeClr val="bg1"/>
                </a:solidFill>
                <a:latin typeface="Arial Narrow" charset="0"/>
                <a:ea typeface="Arial Narrow" charset="0"/>
                <a:cs typeface="Arial Narrow" charset="0"/>
              </a:rPr>
              <a:t>Launch first channel and live test platform</a:t>
            </a:r>
          </a:p>
          <a:p>
            <a:pPr>
              <a:lnSpc>
                <a:spcPct val="150000"/>
              </a:lnSpc>
            </a:pPr>
            <a:r>
              <a:rPr lang="en-US" sz="2000" dirty="0">
                <a:solidFill>
                  <a:schemeClr val="bg1"/>
                </a:solidFill>
                <a:latin typeface="Arial Narrow" charset="0"/>
                <a:ea typeface="Arial Narrow" charset="0"/>
                <a:cs typeface="Arial Narrow" charset="0"/>
              </a:rPr>
              <a:t>Acquire content to scale above 100,000 titles</a:t>
            </a:r>
          </a:p>
          <a:p>
            <a:pPr>
              <a:lnSpc>
                <a:spcPct val="150000"/>
              </a:lnSpc>
            </a:pPr>
            <a:r>
              <a:rPr lang="en-US" sz="2000" dirty="0">
                <a:solidFill>
                  <a:schemeClr val="bg1"/>
                </a:solidFill>
                <a:latin typeface="Arial Narrow" charset="0"/>
                <a:ea typeface="Arial Narrow" charset="0"/>
                <a:cs typeface="Arial Narrow" charset="0"/>
              </a:rPr>
              <a:t>Prepare platform to support first 100 channels</a:t>
            </a:r>
          </a:p>
          <a:p>
            <a:pPr>
              <a:lnSpc>
                <a:spcPct val="150000"/>
              </a:lnSpc>
            </a:pPr>
            <a:r>
              <a:rPr lang="en-US" sz="2000" dirty="0">
                <a:solidFill>
                  <a:schemeClr val="bg1"/>
                </a:solidFill>
                <a:latin typeface="Arial Narrow" charset="0"/>
                <a:ea typeface="Arial Narrow" charset="0"/>
                <a:cs typeface="Arial Narrow" charset="0"/>
              </a:rPr>
              <a:t>Attract new artists</a:t>
            </a:r>
          </a:p>
          <a:p>
            <a:pPr>
              <a:lnSpc>
                <a:spcPct val="150000"/>
              </a:lnSpc>
            </a:pPr>
            <a:r>
              <a:rPr lang="en-US" sz="2000" dirty="0">
                <a:solidFill>
                  <a:schemeClr val="bg1"/>
                </a:solidFill>
                <a:latin typeface="Arial Narrow" charset="0"/>
                <a:ea typeface="Arial Narrow" charset="0"/>
                <a:cs typeface="Arial Narrow" charset="0"/>
              </a:rPr>
              <a:t>Extend relationships with retail and online partners</a:t>
            </a:r>
          </a:p>
          <a:p>
            <a:pPr>
              <a:lnSpc>
                <a:spcPct val="150000"/>
              </a:lnSpc>
            </a:pPr>
            <a:r>
              <a:rPr lang="en-US" sz="2000" dirty="0">
                <a:solidFill>
                  <a:schemeClr val="bg1"/>
                </a:solidFill>
                <a:latin typeface="Arial Narrow" charset="0"/>
                <a:ea typeface="Arial Narrow" charset="0"/>
                <a:cs typeface="Arial Narrow" charset="0"/>
              </a:rPr>
              <a:t>Launch entertainment center in Las Vegas.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555" y="2303362"/>
            <a:ext cx="3773346" cy="18866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3240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4048"/>
            <a:ext cx="8229600" cy="1143000"/>
          </a:xfrm>
        </p:spPr>
        <p:txBody>
          <a:bodyPr/>
          <a:lstStyle/>
          <a:p>
            <a:r>
              <a:rPr lang="en-US" i="1" u="sng" dirty="0">
                <a:solidFill>
                  <a:schemeClr val="bg1"/>
                </a:solidFill>
              </a:rPr>
              <a:t>Leadership</a:t>
            </a:r>
          </a:p>
        </p:txBody>
      </p:sp>
      <p:sp>
        <p:nvSpPr>
          <p:cNvPr id="4" name="Text Placeholder 3"/>
          <p:cNvSpPr>
            <a:spLocks noGrp="1"/>
          </p:cNvSpPr>
          <p:nvPr>
            <p:ph type="body" idx="1"/>
          </p:nvPr>
        </p:nvSpPr>
        <p:spPr>
          <a:xfrm>
            <a:off x="457200" y="1436080"/>
            <a:ext cx="4040188" cy="639762"/>
          </a:xfrm>
        </p:spPr>
        <p:txBody>
          <a:bodyPr>
            <a:normAutofit fontScale="92500" lnSpcReduction="20000"/>
          </a:bodyPr>
          <a:lstStyle/>
          <a:p>
            <a:r>
              <a:rPr lang="en-US" b="0" u="sng" dirty="0">
                <a:solidFill>
                  <a:schemeClr val="bg1"/>
                </a:solidFill>
                <a:latin typeface="Arial Narrow" charset="0"/>
                <a:ea typeface="Arial Narrow" charset="0"/>
                <a:cs typeface="Arial Narrow" charset="0"/>
              </a:rPr>
              <a:t>Darryl Payne</a:t>
            </a:r>
          </a:p>
          <a:p>
            <a:r>
              <a:rPr lang="en-US" sz="1600" b="0" dirty="0">
                <a:solidFill>
                  <a:schemeClr val="bg1"/>
                </a:solidFill>
                <a:latin typeface="Arial Narrow" charset="0"/>
                <a:ea typeface="Arial Narrow" charset="0"/>
                <a:cs typeface="Arial Narrow" charset="0"/>
              </a:rPr>
              <a:t>President and Chief Executive Officer</a:t>
            </a:r>
          </a:p>
        </p:txBody>
      </p:sp>
      <p:sp>
        <p:nvSpPr>
          <p:cNvPr id="5" name="Content Placeholder 4"/>
          <p:cNvSpPr>
            <a:spLocks noGrp="1"/>
          </p:cNvSpPr>
          <p:nvPr>
            <p:ph sz="half" idx="2"/>
          </p:nvPr>
        </p:nvSpPr>
        <p:spPr>
          <a:xfrm>
            <a:off x="457200" y="2075842"/>
            <a:ext cx="4040188" cy="3951288"/>
          </a:xfrm>
        </p:spPr>
        <p:txBody>
          <a:bodyPr>
            <a:normAutofit fontScale="70000" lnSpcReduction="20000"/>
          </a:bodyPr>
          <a:lstStyle/>
          <a:p>
            <a:pPr marL="0" indent="0">
              <a:buNone/>
            </a:pPr>
            <a:r>
              <a:rPr lang="en-US" dirty="0">
                <a:solidFill>
                  <a:schemeClr val="bg1"/>
                </a:solidFill>
                <a:latin typeface="Arial Narrow" charset="0"/>
                <a:ea typeface="Arial Narrow" charset="0"/>
                <a:cs typeface="Arial Narrow" charset="0"/>
              </a:rPr>
              <a:t>Darryl produced concerts recognized around the globe, building a reputation as Billboard’s number one producer on over 2,000 releases. </a:t>
            </a:r>
          </a:p>
          <a:p>
            <a:pPr marL="0" indent="0">
              <a:buNone/>
            </a:pPr>
            <a:endParaRPr lang="en-US" dirty="0">
              <a:solidFill>
                <a:schemeClr val="bg1"/>
              </a:solidFill>
              <a:latin typeface="Arial Narrow" charset="0"/>
              <a:ea typeface="Arial Narrow" charset="0"/>
              <a:cs typeface="Arial Narrow" charset="0"/>
            </a:endParaRPr>
          </a:p>
          <a:p>
            <a:pPr marL="0" indent="0">
              <a:buNone/>
            </a:pPr>
            <a:r>
              <a:rPr lang="en-US" dirty="0">
                <a:solidFill>
                  <a:schemeClr val="bg1"/>
                </a:solidFill>
                <a:latin typeface="Arial Narrow" charset="0"/>
                <a:ea typeface="Arial Narrow" charset="0"/>
                <a:cs typeface="Arial Narrow" charset="0"/>
              </a:rPr>
              <a:t>Warner Brothers, Sony/BMG, EMI and Virgin have released music produced by Darryl, and he was awarded various Gold Records for productions involving many artists. </a:t>
            </a:r>
          </a:p>
          <a:p>
            <a:pPr marL="0" indent="0">
              <a:buNone/>
            </a:pPr>
            <a:endParaRPr lang="en-US" dirty="0">
              <a:solidFill>
                <a:schemeClr val="bg1"/>
              </a:solidFill>
              <a:latin typeface="Arial Narrow" charset="0"/>
              <a:ea typeface="Arial Narrow" charset="0"/>
              <a:cs typeface="Arial Narrow" charset="0"/>
            </a:endParaRPr>
          </a:p>
          <a:p>
            <a:pPr marL="0" indent="0">
              <a:buNone/>
            </a:pPr>
            <a:r>
              <a:rPr lang="en-US" dirty="0">
                <a:solidFill>
                  <a:schemeClr val="bg1"/>
                </a:solidFill>
                <a:latin typeface="Arial Narrow" charset="0"/>
                <a:ea typeface="Arial Narrow" charset="0"/>
                <a:cs typeface="Arial Narrow" charset="0"/>
              </a:rPr>
              <a:t>Darryl created the Legends of Classic Soul featuring many iconic soul legends including Dennis Edwards Temptations Review, The Whispers, The Four Tops, The Dells, The Dramatics, The Manhattans, The Chi-</a:t>
            </a:r>
            <a:r>
              <a:rPr lang="en-US" dirty="0" err="1">
                <a:solidFill>
                  <a:schemeClr val="bg1"/>
                </a:solidFill>
                <a:latin typeface="Arial Narrow" charset="0"/>
                <a:ea typeface="Arial Narrow" charset="0"/>
                <a:cs typeface="Arial Narrow" charset="0"/>
              </a:rPr>
              <a:t>lites</a:t>
            </a:r>
            <a:r>
              <a:rPr lang="en-US" dirty="0">
                <a:solidFill>
                  <a:schemeClr val="bg1"/>
                </a:solidFill>
                <a:latin typeface="Arial Narrow" charset="0"/>
                <a:ea typeface="Arial Narrow" charset="0"/>
                <a:cs typeface="Arial Narrow" charset="0"/>
              </a:rPr>
              <a:t> and many more. </a:t>
            </a:r>
          </a:p>
          <a:p>
            <a:pPr marL="0" indent="0">
              <a:buNone/>
            </a:pPr>
            <a:endParaRPr lang="en-US" dirty="0"/>
          </a:p>
        </p:txBody>
      </p:sp>
      <p:sp>
        <p:nvSpPr>
          <p:cNvPr id="6" name="Text Placeholder 5"/>
          <p:cNvSpPr>
            <a:spLocks noGrp="1"/>
          </p:cNvSpPr>
          <p:nvPr>
            <p:ph type="body" sz="quarter" idx="3"/>
          </p:nvPr>
        </p:nvSpPr>
        <p:spPr>
          <a:xfrm>
            <a:off x="4645025" y="1436080"/>
            <a:ext cx="4041775" cy="639762"/>
          </a:xfrm>
        </p:spPr>
        <p:txBody>
          <a:bodyPr>
            <a:normAutofit fontScale="92500" lnSpcReduction="20000"/>
          </a:bodyPr>
          <a:lstStyle/>
          <a:p>
            <a:r>
              <a:rPr lang="en-US" b="0" u="sng" dirty="0" err="1">
                <a:solidFill>
                  <a:schemeClr val="bg1"/>
                </a:solidFill>
                <a:latin typeface="Arial Narrow" charset="0"/>
                <a:ea typeface="Arial Narrow" charset="0"/>
                <a:cs typeface="Arial Narrow" charset="0"/>
              </a:rPr>
              <a:t>Ronnal</a:t>
            </a:r>
            <a:r>
              <a:rPr lang="en-US" b="0" u="sng" dirty="0">
                <a:solidFill>
                  <a:schemeClr val="bg1"/>
                </a:solidFill>
                <a:latin typeface="Arial Narrow" charset="0"/>
                <a:ea typeface="Arial Narrow" charset="0"/>
                <a:cs typeface="Arial Narrow" charset="0"/>
              </a:rPr>
              <a:t> </a:t>
            </a:r>
            <a:r>
              <a:rPr lang="en-US" b="0" u="sng" dirty="0" err="1">
                <a:solidFill>
                  <a:schemeClr val="bg1"/>
                </a:solidFill>
                <a:latin typeface="Arial Narrow" charset="0"/>
                <a:ea typeface="Arial Narrow" charset="0"/>
                <a:cs typeface="Arial Narrow" charset="0"/>
              </a:rPr>
              <a:t>Cothrine</a:t>
            </a:r>
            <a:endParaRPr lang="en-US" b="0" u="sng" dirty="0">
              <a:solidFill>
                <a:schemeClr val="bg1"/>
              </a:solidFill>
              <a:latin typeface="Arial Narrow" charset="0"/>
              <a:ea typeface="Arial Narrow" charset="0"/>
              <a:cs typeface="Arial Narrow" charset="0"/>
            </a:endParaRPr>
          </a:p>
          <a:p>
            <a:r>
              <a:rPr lang="en-US" sz="1600" b="0" dirty="0">
                <a:solidFill>
                  <a:schemeClr val="bg1"/>
                </a:solidFill>
                <a:latin typeface="Arial Narrow" charset="0"/>
                <a:ea typeface="Arial Narrow" charset="0"/>
                <a:cs typeface="Arial Narrow" charset="0"/>
              </a:rPr>
              <a:t>Vice President of Entertainment Sales</a:t>
            </a:r>
          </a:p>
        </p:txBody>
      </p:sp>
      <p:sp>
        <p:nvSpPr>
          <p:cNvPr id="7" name="Content Placeholder 6"/>
          <p:cNvSpPr>
            <a:spLocks noGrp="1"/>
          </p:cNvSpPr>
          <p:nvPr>
            <p:ph sz="quarter" idx="4"/>
          </p:nvPr>
        </p:nvSpPr>
        <p:spPr>
          <a:xfrm>
            <a:off x="4645024" y="2075842"/>
            <a:ext cx="4041775" cy="3951288"/>
          </a:xfrm>
        </p:spPr>
        <p:txBody>
          <a:bodyPr>
            <a:normAutofit/>
          </a:bodyPr>
          <a:lstStyle/>
          <a:p>
            <a:pPr marL="0" indent="0">
              <a:buNone/>
            </a:pPr>
            <a:r>
              <a:rPr lang="en-US" sz="1600" dirty="0" err="1">
                <a:solidFill>
                  <a:schemeClr val="bg1"/>
                </a:solidFill>
                <a:latin typeface="Arial Narrow" charset="0"/>
                <a:ea typeface="Arial Narrow" charset="0"/>
                <a:cs typeface="Arial Narrow" charset="0"/>
              </a:rPr>
              <a:t>Ronnal</a:t>
            </a:r>
            <a:r>
              <a:rPr lang="en-US" sz="1600" dirty="0">
                <a:solidFill>
                  <a:schemeClr val="bg1"/>
                </a:solidFill>
                <a:latin typeface="Arial Narrow" charset="0"/>
                <a:ea typeface="Arial Narrow" charset="0"/>
                <a:cs typeface="Arial Narrow" charset="0"/>
              </a:rPr>
              <a:t> has a professional career spanning over 30 years of sales and management in the entertainment industry, including over 11 years as District Manager for the Capitol EMI corporation including working on David Bowie and Tina Turner releases to name a few. </a:t>
            </a:r>
          </a:p>
          <a:p>
            <a:pPr marL="0" indent="0">
              <a:buNone/>
            </a:pPr>
            <a:endParaRPr lang="en-US" dirty="0"/>
          </a:p>
          <a:p>
            <a:endParaRPr lang="en-US" dirty="0"/>
          </a:p>
        </p:txBody>
      </p:sp>
    </p:spTree>
    <p:extLst>
      <p:ext uri="{BB962C8B-B14F-4D97-AF65-F5344CB8AC3E}">
        <p14:creationId xmlns:p14="http://schemas.microsoft.com/office/powerpoint/2010/main" val="382998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79"/>
            <a:ext cx="8229600" cy="1143000"/>
          </a:xfrm>
        </p:spPr>
        <p:txBody>
          <a:bodyPr/>
          <a:lstStyle/>
          <a:p>
            <a:r>
              <a:rPr lang="en-US" i="1" u="sng" dirty="0">
                <a:solidFill>
                  <a:schemeClr val="bg1"/>
                </a:solidFill>
              </a:rPr>
              <a:t>Leadership</a:t>
            </a:r>
          </a:p>
        </p:txBody>
      </p:sp>
      <p:sp>
        <p:nvSpPr>
          <p:cNvPr id="3" name="Text Placeholder 2"/>
          <p:cNvSpPr>
            <a:spLocks noGrp="1"/>
          </p:cNvSpPr>
          <p:nvPr>
            <p:ph type="body" idx="1"/>
          </p:nvPr>
        </p:nvSpPr>
        <p:spPr/>
        <p:txBody>
          <a:bodyPr>
            <a:normAutofit fontScale="92500" lnSpcReduction="10000"/>
          </a:bodyPr>
          <a:lstStyle/>
          <a:p>
            <a:r>
              <a:rPr lang="en-US" b="0" u="sng" dirty="0">
                <a:solidFill>
                  <a:schemeClr val="bg1"/>
                </a:solidFill>
                <a:latin typeface="Arial Narrow" charset="0"/>
                <a:ea typeface="Arial Narrow" charset="0"/>
                <a:cs typeface="Arial Narrow" charset="0"/>
              </a:rPr>
              <a:t>Don Smalls</a:t>
            </a:r>
          </a:p>
          <a:p>
            <a:r>
              <a:rPr lang="en-US" sz="1400" dirty="0">
                <a:solidFill>
                  <a:schemeClr val="bg1"/>
                </a:solidFill>
                <a:latin typeface="Arial Narrow" charset="0"/>
                <a:ea typeface="Arial Narrow" charset="0"/>
                <a:cs typeface="Arial Narrow" charset="0"/>
              </a:rPr>
              <a:t>Director </a:t>
            </a:r>
          </a:p>
        </p:txBody>
      </p:sp>
      <p:sp>
        <p:nvSpPr>
          <p:cNvPr id="4" name="Content Placeholder 3"/>
          <p:cNvSpPr>
            <a:spLocks noGrp="1"/>
          </p:cNvSpPr>
          <p:nvPr>
            <p:ph sz="half" idx="2"/>
          </p:nvPr>
        </p:nvSpPr>
        <p:spPr>
          <a:xfrm>
            <a:off x="457200" y="2325909"/>
            <a:ext cx="4040188" cy="3951288"/>
          </a:xfrm>
        </p:spPr>
        <p:txBody>
          <a:bodyPr>
            <a:normAutofit/>
          </a:bodyPr>
          <a:lstStyle/>
          <a:p>
            <a:pPr marL="0" indent="0">
              <a:spcBef>
                <a:spcPts val="394"/>
              </a:spcBef>
              <a:spcAft>
                <a:spcPts val="600"/>
              </a:spcAft>
              <a:buNone/>
            </a:pPr>
            <a:r>
              <a:rPr lang="en-US" sz="1600" dirty="0">
                <a:solidFill>
                  <a:schemeClr val="bg1"/>
                </a:solidFill>
                <a:latin typeface="Arial Narrow" charset="0"/>
                <a:ea typeface="Arial Narrow" charset="0"/>
                <a:cs typeface="Arial Narrow" charset="0"/>
              </a:rPr>
              <a:t>With 35 years in the entertainment business producing live events in around the globe, including London, Paris, Glastonbury, New Zealand, Montreux Jazz Festival, etc.</a:t>
            </a:r>
          </a:p>
          <a:p>
            <a:pPr marL="0" indent="0">
              <a:spcBef>
                <a:spcPts val="394"/>
              </a:spcBef>
              <a:spcAft>
                <a:spcPts val="600"/>
              </a:spcAft>
              <a:buNone/>
            </a:pPr>
            <a:r>
              <a:rPr lang="en-US" sz="1600" dirty="0">
                <a:solidFill>
                  <a:schemeClr val="bg1"/>
                </a:solidFill>
                <a:latin typeface="Arial Narrow" charset="0"/>
                <a:ea typeface="Arial Narrow" charset="0"/>
                <a:cs typeface="Arial Narrow" charset="0"/>
              </a:rPr>
              <a:t>Don has worked with Major Record Labels, Universal Attractions, Live Nation, AEG Live, and the Rock &amp; Roll Hall of Fame. </a:t>
            </a:r>
          </a:p>
          <a:p>
            <a:endParaRPr lang="en-US" dirty="0"/>
          </a:p>
        </p:txBody>
      </p:sp>
      <p:sp>
        <p:nvSpPr>
          <p:cNvPr id="5" name="Text Placeholder 4"/>
          <p:cNvSpPr>
            <a:spLocks noGrp="1"/>
          </p:cNvSpPr>
          <p:nvPr>
            <p:ph type="body" sz="quarter" idx="3"/>
          </p:nvPr>
        </p:nvSpPr>
        <p:spPr>
          <a:xfrm>
            <a:off x="4645024" y="1535113"/>
            <a:ext cx="4041775" cy="639762"/>
          </a:xfrm>
        </p:spPr>
        <p:txBody>
          <a:bodyPr>
            <a:normAutofit fontScale="92500" lnSpcReduction="10000"/>
          </a:bodyPr>
          <a:lstStyle/>
          <a:p>
            <a:r>
              <a:rPr lang="en-US" b="0" u="sng" dirty="0">
                <a:solidFill>
                  <a:schemeClr val="bg1"/>
                </a:solidFill>
                <a:latin typeface="Arial Narrow" charset="0"/>
                <a:ea typeface="Arial Narrow" charset="0"/>
                <a:cs typeface="Arial Narrow" charset="0"/>
              </a:rPr>
              <a:t>Bill </a:t>
            </a:r>
            <a:r>
              <a:rPr lang="en-US" b="0" u="sng" dirty="0" err="1">
                <a:solidFill>
                  <a:schemeClr val="bg1"/>
                </a:solidFill>
                <a:latin typeface="Arial Narrow" charset="0"/>
                <a:ea typeface="Arial Narrow" charset="0"/>
                <a:cs typeface="Arial Narrow" charset="0"/>
              </a:rPr>
              <a:t>Beamon</a:t>
            </a:r>
            <a:endParaRPr lang="en-US" b="0" u="sng" dirty="0">
              <a:solidFill>
                <a:schemeClr val="bg1"/>
              </a:solidFill>
              <a:latin typeface="Arial Narrow" charset="0"/>
              <a:ea typeface="Arial Narrow" charset="0"/>
              <a:cs typeface="Arial Narrow" charset="0"/>
            </a:endParaRPr>
          </a:p>
          <a:p>
            <a:r>
              <a:rPr lang="en-US" sz="1400" dirty="0">
                <a:solidFill>
                  <a:schemeClr val="bg1"/>
                </a:solidFill>
                <a:latin typeface="Arial Narrow" charset="0"/>
                <a:ea typeface="Arial Narrow" charset="0"/>
                <a:cs typeface="Arial Narrow" charset="0"/>
              </a:rPr>
              <a:t>Vice President of Publishing and Clearances. </a:t>
            </a:r>
          </a:p>
        </p:txBody>
      </p:sp>
      <p:sp>
        <p:nvSpPr>
          <p:cNvPr id="6" name="Content Placeholder 5"/>
          <p:cNvSpPr>
            <a:spLocks noGrp="1"/>
          </p:cNvSpPr>
          <p:nvPr>
            <p:ph sz="quarter" idx="4"/>
          </p:nvPr>
        </p:nvSpPr>
        <p:spPr>
          <a:xfrm>
            <a:off x="4645025" y="2325909"/>
            <a:ext cx="4041775" cy="3951288"/>
          </a:xfrm>
        </p:spPr>
        <p:txBody>
          <a:bodyPr>
            <a:normAutofit/>
          </a:bodyPr>
          <a:lstStyle/>
          <a:p>
            <a:pPr marL="0" indent="0">
              <a:buNone/>
            </a:pPr>
            <a:r>
              <a:rPr lang="en-US" sz="1600" dirty="0">
                <a:solidFill>
                  <a:schemeClr val="bg1"/>
                </a:solidFill>
                <a:latin typeface="Arial Narrow" charset="0"/>
                <a:ea typeface="Arial Narrow" charset="0"/>
                <a:cs typeface="Arial Narrow" charset="0"/>
              </a:rPr>
              <a:t>An extensive industry career that has included working with IMG International, Bill has been directly responsible for managing the royalties departments for many music publishers. </a:t>
            </a:r>
          </a:p>
          <a:p>
            <a:pPr marL="0" indent="0">
              <a:buNone/>
            </a:pPr>
            <a:r>
              <a:rPr lang="en-US" sz="1600" dirty="0">
                <a:solidFill>
                  <a:schemeClr val="bg1"/>
                </a:solidFill>
                <a:latin typeface="Arial Narrow" charset="0"/>
                <a:ea typeface="Arial Narrow" charset="0"/>
                <a:cs typeface="Arial Narrow" charset="0"/>
              </a:rPr>
              <a:t>His experience has included working with major brick and mortar and Internet retail accounts. Bill has worked closely with Darryl Payne since 1981 and was directly involved with the production of the Legends of Classic Soul and Classic World Productions. </a:t>
            </a:r>
          </a:p>
          <a:p>
            <a:pPr marL="0" indent="0">
              <a:buNone/>
            </a:pPr>
            <a:endParaRPr lang="en-US" dirty="0"/>
          </a:p>
        </p:txBody>
      </p:sp>
    </p:spTree>
    <p:extLst>
      <p:ext uri="{BB962C8B-B14F-4D97-AF65-F5344CB8AC3E}">
        <p14:creationId xmlns:p14="http://schemas.microsoft.com/office/powerpoint/2010/main" val="159705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9" name="Picture 8" descr="SteramNet.tv New Logo 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6" y="371714"/>
            <a:ext cx="7905059" cy="2552384"/>
          </a:xfrm>
          <a:prstGeom prst="rect">
            <a:avLst/>
          </a:prstGeom>
        </p:spPr>
      </p:pic>
    </p:spTree>
    <p:extLst>
      <p:ext uri="{BB962C8B-B14F-4D97-AF65-F5344CB8AC3E}">
        <p14:creationId xmlns:p14="http://schemas.microsoft.com/office/powerpoint/2010/main" val="195489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4588</TotalTime>
  <Words>682</Words>
  <Application>Microsoft Office PowerPoint</Application>
  <PresentationFormat>On-screen Show (4:3)</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Narrow</vt:lpstr>
      <vt:lpstr>Calibri</vt:lpstr>
      <vt:lpstr>Office Theme</vt:lpstr>
      <vt:lpstr> </vt:lpstr>
      <vt:lpstr>Business Plan</vt:lpstr>
      <vt:lpstr>Problems: </vt:lpstr>
      <vt:lpstr>Solution: </vt:lpstr>
      <vt:lpstr>Opportunity</vt:lpstr>
      <vt:lpstr>Strategic Plan</vt:lpstr>
      <vt:lpstr>Leadership</vt:lpstr>
      <vt:lpstr>Leadership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Brieann Geddes</dc:creator>
  <cp:lastModifiedBy>Darryl Payne</cp:lastModifiedBy>
  <cp:revision>30</cp:revision>
  <dcterms:created xsi:type="dcterms:W3CDTF">2017-07-21T14:56:49Z</dcterms:created>
  <dcterms:modified xsi:type="dcterms:W3CDTF">2017-07-27T18:39:23Z</dcterms:modified>
</cp:coreProperties>
</file>